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17" r:id="rId1"/>
  </p:sldMasterIdLst>
  <p:notesMasterIdLst>
    <p:notesMasterId r:id="rId3"/>
  </p:notesMasterIdLst>
  <p:sldIdLst>
    <p:sldId id="256" r:id="rId2"/>
  </p:sldIdLst>
  <p:sldSz cx="36576000" cy="20574000"/>
  <p:notesSz cx="6858000" cy="9144000"/>
  <p:defaultTextStyle>
    <a:defPPr>
      <a:defRPr lang="en-US"/>
    </a:defPPr>
    <a:lvl1pPr marL="0" algn="l" defTabSz="1828800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1pPr>
    <a:lvl2pPr marL="1828800" algn="l" defTabSz="1828800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2pPr>
    <a:lvl3pPr marL="3657600" algn="l" defTabSz="1828800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3pPr>
    <a:lvl4pPr marL="5486400" algn="l" defTabSz="1828800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4pPr>
    <a:lvl5pPr marL="7315200" algn="l" defTabSz="1828800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5pPr>
    <a:lvl6pPr marL="9144000" algn="l" defTabSz="1828800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6pPr>
    <a:lvl7pPr marL="10972800" algn="l" defTabSz="1828800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7pPr>
    <a:lvl8pPr marL="12801600" algn="l" defTabSz="1828800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8pPr>
    <a:lvl9pPr marL="14630400" algn="l" defTabSz="1828800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480">
          <p15:clr>
            <a:srgbClr val="A4A3A4"/>
          </p15:clr>
        </p15:guide>
        <p15:guide id="2" pos="115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  <a:srgbClr val="800040"/>
    <a:srgbClr val="0000FF"/>
    <a:srgbClr val="808000"/>
    <a:srgbClr val="8000FF"/>
    <a:srgbClr val="FF8000"/>
    <a:srgbClr val="408000"/>
    <a:srgbClr val="0080FF"/>
    <a:srgbClr val="FFFF66"/>
    <a:srgbClr val="FF6F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66" autoAdjust="0"/>
    <p:restoredTop sz="96300" autoAdjust="0"/>
  </p:normalViewPr>
  <p:slideViewPr>
    <p:cSldViewPr snapToGrid="0" snapToObjects="1">
      <p:cViewPr varScale="1">
        <p:scale>
          <a:sx n="50" d="100"/>
          <a:sy n="50" d="100"/>
        </p:scale>
        <p:origin x="1560" y="192"/>
      </p:cViewPr>
      <p:guideLst>
        <p:guide orient="horz" pos="6480"/>
        <p:guide pos="115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3A624A-251B-E54B-8182-FF959673AF98}" type="datetimeFigureOut">
              <a:rPr lang="en-US" smtClean="0"/>
              <a:t>8/22/20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75EA87-775E-C943-B08A-B1B8273FE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228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200" y="8259662"/>
            <a:ext cx="31089600" cy="4410076"/>
          </a:xfrm>
          <a:prstGeom prst="rect">
            <a:avLst/>
          </a:prstGeom>
        </p:spPr>
        <p:txBody>
          <a:bodyPr lIns="365760" tIns="182880" rIns="365760" bIns="182880"/>
          <a:lstStyle>
            <a:lvl1pPr>
              <a:defRPr b="1"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D636E-9831-CC49-B2B0-098C7145AD98}" type="datetime1">
              <a:rPr lang="en-US" smtClean="0"/>
              <a:t>8/22/20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EEED1-1E5C-7B4E-A8F5-B334532B3CA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Placeholder 1"/>
          <p:cNvSpPr txBox="1">
            <a:spLocks/>
          </p:cNvSpPr>
          <p:nvPr/>
        </p:nvSpPr>
        <p:spPr>
          <a:xfrm>
            <a:off x="1828800" y="823916"/>
            <a:ext cx="32918400" cy="3429000"/>
          </a:xfrm>
          <a:prstGeom prst="rect">
            <a:avLst/>
          </a:prstGeom>
        </p:spPr>
        <p:txBody>
          <a:bodyPr vert="horz" lIns="365760" tIns="182880" rIns="365760" bIns="18288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29600" y="7232"/>
            <a:ext cx="25603200" cy="5257800"/>
          </a:xfrm>
        </p:spPr>
        <p:txBody>
          <a:bodyPr>
            <a:normAutofit/>
          </a:bodyPr>
          <a:lstStyle>
            <a:lvl1pPr marL="0" indent="0" algn="ctr">
              <a:buNone/>
              <a:defRPr sz="96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486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315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144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972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80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463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379413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823916"/>
            <a:ext cx="32918400" cy="3429000"/>
          </a:xfrm>
          <a:prstGeom prst="rect">
            <a:avLst/>
          </a:prstGeom>
        </p:spPr>
        <p:txBody>
          <a:bodyPr lIns="365760" tIns="182880" rIns="365760" bIns="18288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8BB2E-92FA-1B41-BD6F-3DDFBA44CAD5}" type="datetime1">
              <a:rPr lang="en-US" smtClean="0"/>
              <a:t>8/22/20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EEED1-1E5C-7B4E-A8F5-B334532B3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16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517600" y="823920"/>
            <a:ext cx="8229600" cy="17554576"/>
          </a:xfrm>
          <a:prstGeom prst="rect">
            <a:avLst/>
          </a:prstGeom>
        </p:spPr>
        <p:txBody>
          <a:bodyPr vert="eaVert" lIns="365760" tIns="182880" rIns="365760" bIns="18288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8800" y="823920"/>
            <a:ext cx="24079200" cy="175545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EE84-44BF-4E48-81EF-A4A2B457C33C}" type="datetime1">
              <a:rPr lang="en-US" smtClean="0"/>
              <a:t>8/22/20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EEED1-1E5C-7B4E-A8F5-B334532B3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871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823916"/>
            <a:ext cx="31104928" cy="3429000"/>
          </a:xfrm>
          <a:prstGeom prst="rect">
            <a:avLst/>
          </a:prstGeom>
        </p:spPr>
        <p:txBody>
          <a:bodyPr lIns="365760" tIns="182880" rIns="365760" bIns="182880"/>
          <a:lstStyle>
            <a:lvl1pPr>
              <a:defRPr b="1"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4800604"/>
            <a:ext cx="31104928" cy="135778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CB509-43DA-6C48-A685-454CAB9AE14F}" type="datetime1">
              <a:rPr lang="en-US" smtClean="0"/>
              <a:t>8/22/20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33528578" y="10"/>
            <a:ext cx="3270252" cy="20606772"/>
            <a:chOff x="8374978" y="11345"/>
            <a:chExt cx="817563" cy="5151693"/>
          </a:xfrm>
        </p:grpSpPr>
        <p:sp>
          <p:nvSpPr>
            <p:cNvPr id="11" name="Rectangle 10"/>
            <p:cNvSpPr/>
            <p:nvPr/>
          </p:nvSpPr>
          <p:spPr>
            <a:xfrm>
              <a:off x="8411584" y="11345"/>
              <a:ext cx="742185" cy="5143500"/>
            </a:xfrm>
            <a:prstGeom prst="rect">
              <a:avLst/>
            </a:prstGeom>
            <a:solidFill>
              <a:srgbClr val="021E5B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600" dirty="0">
                <a:solidFill>
                  <a:srgbClr val="021E5B"/>
                </a:solidFill>
                <a:latin typeface="+mj-lt"/>
                <a:cs typeface="Arial" panose="020B0604020202020204" pitchFamily="34" charset="0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8411584" y="4933248"/>
              <a:ext cx="742186" cy="22979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021E5B"/>
                </a:solidFill>
              </a:endParaRPr>
            </a:p>
          </p:txBody>
        </p:sp>
        <p:pic>
          <p:nvPicPr>
            <p:cNvPr id="13" name="Picture 7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499" b="89789"/>
            <a:stretch/>
          </p:blipFill>
          <p:spPr bwMode="auto">
            <a:xfrm>
              <a:off x="8374978" y="184024"/>
              <a:ext cx="817563" cy="3126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4" name="Right Arrow 13">
            <a:hlinkClick r:id="" action="ppaction://hlinkshowjump?jump=nextslide"/>
          </p:cNvPr>
          <p:cNvSpPr/>
          <p:nvPr/>
        </p:nvSpPr>
        <p:spPr>
          <a:xfrm>
            <a:off x="31658188" y="19069056"/>
            <a:ext cx="1687576" cy="1095376"/>
          </a:xfrm>
          <a:prstGeom prst="rightArrow">
            <a:avLst/>
          </a:prstGeom>
          <a:solidFill>
            <a:srgbClr val="021D5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5760" tIns="182880" rIns="365760" bIns="182880" rtlCol="0" anchor="ctr"/>
          <a:lstStyle/>
          <a:p>
            <a:pPr algn="ctr"/>
            <a:endParaRPr lang="en-US"/>
          </a:p>
        </p:txBody>
      </p:sp>
      <p:sp>
        <p:nvSpPr>
          <p:cNvPr id="15" name="Right Arrow 14">
            <a:hlinkClick r:id="" action="ppaction://hlinkshowjump?jump=previousslide"/>
          </p:cNvPr>
          <p:cNvSpPr/>
          <p:nvPr/>
        </p:nvSpPr>
        <p:spPr>
          <a:xfrm rot="10800000">
            <a:off x="28740928" y="19069062"/>
            <a:ext cx="1687576" cy="1095380"/>
          </a:xfrm>
          <a:prstGeom prst="rightArrow">
            <a:avLst/>
          </a:prstGeom>
          <a:solidFill>
            <a:srgbClr val="021D5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5760" tIns="182880" rIns="365760" bIns="182880"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7390988" y="19573932"/>
            <a:ext cx="8534400" cy="1095376"/>
          </a:xfrm>
        </p:spPr>
        <p:txBody>
          <a:bodyPr/>
          <a:lstStyle>
            <a:lvl1pPr>
              <a:defRPr>
                <a:solidFill>
                  <a:srgbClr val="021D5B"/>
                </a:solidFill>
              </a:defRPr>
            </a:lvl1pPr>
          </a:lstStyle>
          <a:p>
            <a:fld id="{B83EEED1-1E5C-7B4E-A8F5-B334532B3CA9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Action Button: Home 15">
            <a:hlinkClick r:id="" action="ppaction://noaction" highlightClick="1"/>
          </p:cNvPr>
          <p:cNvSpPr/>
          <p:nvPr/>
        </p:nvSpPr>
        <p:spPr>
          <a:xfrm>
            <a:off x="30508664" y="19292614"/>
            <a:ext cx="1058816" cy="807564"/>
          </a:xfrm>
          <a:prstGeom prst="actionButtonHome">
            <a:avLst/>
          </a:prstGeom>
          <a:solidFill>
            <a:srgbClr val="021D5B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5760" tIns="182880" rIns="365760" bIns="182880"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359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9252" y="13220704"/>
            <a:ext cx="31089600" cy="4086224"/>
          </a:xfrm>
          <a:prstGeom prst="rect">
            <a:avLst/>
          </a:prstGeom>
        </p:spPr>
        <p:txBody>
          <a:bodyPr lIns="365760" tIns="182880" rIns="365760" bIns="182880" anchor="t"/>
          <a:lstStyle>
            <a:lvl1pPr algn="l">
              <a:defRPr sz="16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89252" y="8720140"/>
            <a:ext cx="31089600" cy="4500560"/>
          </a:xfrm>
        </p:spPr>
        <p:txBody>
          <a:bodyPr anchor="b"/>
          <a:lstStyle>
            <a:lvl1pPr marL="0" indent="0">
              <a:buNone/>
              <a:defRPr sz="8000">
                <a:solidFill>
                  <a:schemeClr val="tx1">
                    <a:tint val="75000"/>
                  </a:schemeClr>
                </a:solidFill>
              </a:defRPr>
            </a:lvl1pPr>
            <a:lvl2pPr marL="182880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2pPr>
            <a:lvl3pPr marL="365760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3pPr>
            <a:lvl4pPr marL="5486400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4pPr>
            <a:lvl5pPr marL="7315200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5pPr>
            <a:lvl6pPr marL="9144000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6pPr>
            <a:lvl7pPr marL="10972800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7pPr>
            <a:lvl8pPr marL="12801600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8pPr>
            <a:lvl9pPr marL="14630400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EEB59-01BD-DF42-B736-9E0CE0AAA508}" type="datetime1">
              <a:rPr lang="en-US" smtClean="0"/>
              <a:t>8/22/20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EEED1-1E5C-7B4E-A8F5-B334532B3CA9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33528578" y="10"/>
            <a:ext cx="3270252" cy="20606772"/>
            <a:chOff x="8374978" y="11345"/>
            <a:chExt cx="817563" cy="5151693"/>
          </a:xfrm>
        </p:grpSpPr>
        <p:sp>
          <p:nvSpPr>
            <p:cNvPr id="8" name="Rectangle 7"/>
            <p:cNvSpPr/>
            <p:nvPr/>
          </p:nvSpPr>
          <p:spPr>
            <a:xfrm>
              <a:off x="8411584" y="11345"/>
              <a:ext cx="742185" cy="5143500"/>
            </a:xfrm>
            <a:prstGeom prst="rect">
              <a:avLst/>
            </a:prstGeom>
            <a:solidFill>
              <a:srgbClr val="021E5B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600" dirty="0">
                <a:solidFill>
                  <a:srgbClr val="021E5B"/>
                </a:solidFill>
                <a:latin typeface="+mj-lt"/>
                <a:cs typeface="Arial" panose="020B0604020202020204" pitchFamily="34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8411584" y="4933248"/>
              <a:ext cx="742186" cy="22979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rgbClr val="021E5B"/>
                </a:solidFill>
              </a:endParaRPr>
            </a:p>
          </p:txBody>
        </p:sp>
        <p:pic>
          <p:nvPicPr>
            <p:cNvPr id="10" name="Picture 7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499" b="89789"/>
            <a:stretch/>
          </p:blipFill>
          <p:spPr bwMode="auto">
            <a:xfrm>
              <a:off x="8374978" y="184024"/>
              <a:ext cx="817563" cy="3126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144136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823916"/>
            <a:ext cx="32918400" cy="3429000"/>
          </a:xfrm>
          <a:prstGeom prst="rect">
            <a:avLst/>
          </a:prstGeom>
        </p:spPr>
        <p:txBody>
          <a:bodyPr lIns="365760" tIns="182880" rIns="365760" bIns="182880"/>
          <a:lstStyle>
            <a:lvl1pPr>
              <a:defRPr b="1">
                <a:latin typeface="Times New Roman"/>
                <a:cs typeface="Times New Roman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8800" y="4800604"/>
            <a:ext cx="16154400" cy="13577888"/>
          </a:xfrm>
        </p:spPr>
        <p:txBody>
          <a:bodyPr/>
          <a:lstStyle>
            <a:lvl1pPr>
              <a:defRPr sz="11200"/>
            </a:lvl1pPr>
            <a:lvl2pPr>
              <a:defRPr sz="9600"/>
            </a:lvl2pPr>
            <a:lvl3pPr>
              <a:defRPr sz="80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592800" y="4800604"/>
            <a:ext cx="16154400" cy="13577888"/>
          </a:xfrm>
        </p:spPr>
        <p:txBody>
          <a:bodyPr/>
          <a:lstStyle>
            <a:lvl1pPr>
              <a:defRPr sz="11200"/>
            </a:lvl1pPr>
            <a:lvl2pPr>
              <a:defRPr sz="9600"/>
            </a:lvl2pPr>
            <a:lvl3pPr>
              <a:defRPr sz="80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BC34C-11E6-3348-B62E-BEC57BE78DDB}" type="datetime1">
              <a:rPr lang="en-US" smtClean="0"/>
              <a:t>8/22/20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EEED1-1E5C-7B4E-A8F5-B334532B3CA9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33528578" y="10"/>
            <a:ext cx="3270252" cy="20606772"/>
            <a:chOff x="8374978" y="11345"/>
            <a:chExt cx="817563" cy="5151693"/>
          </a:xfrm>
        </p:grpSpPr>
        <p:sp>
          <p:nvSpPr>
            <p:cNvPr id="9" name="Rectangle 8"/>
            <p:cNvSpPr/>
            <p:nvPr/>
          </p:nvSpPr>
          <p:spPr>
            <a:xfrm>
              <a:off x="8411584" y="11345"/>
              <a:ext cx="742185" cy="5143500"/>
            </a:xfrm>
            <a:prstGeom prst="rect">
              <a:avLst/>
            </a:prstGeom>
            <a:solidFill>
              <a:srgbClr val="021E5B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600" dirty="0">
                <a:solidFill>
                  <a:srgbClr val="021E5B"/>
                </a:solidFill>
                <a:latin typeface="+mj-lt"/>
                <a:cs typeface="Arial" panose="020B0604020202020204" pitchFamily="34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8411584" y="4933248"/>
              <a:ext cx="742186" cy="22979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rgbClr val="021E5B"/>
                </a:solidFill>
              </a:endParaRPr>
            </a:p>
          </p:txBody>
        </p:sp>
        <p:pic>
          <p:nvPicPr>
            <p:cNvPr id="11" name="Picture 7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499" b="89789"/>
            <a:stretch/>
          </p:blipFill>
          <p:spPr bwMode="auto">
            <a:xfrm>
              <a:off x="8374978" y="184024"/>
              <a:ext cx="817563" cy="3126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820172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823916"/>
            <a:ext cx="32918400" cy="3429000"/>
          </a:xfrm>
          <a:prstGeom prst="rect">
            <a:avLst/>
          </a:prstGeom>
        </p:spPr>
        <p:txBody>
          <a:bodyPr lIns="365760" tIns="182880" rIns="365760" bIns="182880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0" y="4605340"/>
            <a:ext cx="16160752" cy="1919288"/>
          </a:xfrm>
        </p:spPr>
        <p:txBody>
          <a:bodyPr anchor="b"/>
          <a:lstStyle>
            <a:lvl1pPr marL="0" indent="0">
              <a:buNone/>
              <a:defRPr sz="9600" b="1"/>
            </a:lvl1pPr>
            <a:lvl2pPr marL="1828800" indent="0">
              <a:buNone/>
              <a:defRPr sz="8000" b="1"/>
            </a:lvl2pPr>
            <a:lvl3pPr marL="3657600" indent="0">
              <a:buNone/>
              <a:defRPr sz="7200" b="1"/>
            </a:lvl3pPr>
            <a:lvl4pPr marL="5486400" indent="0">
              <a:buNone/>
              <a:defRPr sz="6400" b="1"/>
            </a:lvl4pPr>
            <a:lvl5pPr marL="7315200" indent="0">
              <a:buNone/>
              <a:defRPr sz="6400" b="1"/>
            </a:lvl5pPr>
            <a:lvl6pPr marL="9144000" indent="0">
              <a:buNone/>
              <a:defRPr sz="6400" b="1"/>
            </a:lvl6pPr>
            <a:lvl7pPr marL="10972800" indent="0">
              <a:buNone/>
              <a:defRPr sz="6400" b="1"/>
            </a:lvl7pPr>
            <a:lvl8pPr marL="12801600" indent="0">
              <a:buNone/>
              <a:defRPr sz="6400" b="1"/>
            </a:lvl8pPr>
            <a:lvl9pPr marL="14630400" indent="0">
              <a:buNone/>
              <a:defRPr sz="6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28800" y="6524624"/>
            <a:ext cx="16160752" cy="11853864"/>
          </a:xfrm>
        </p:spPr>
        <p:txBody>
          <a:bodyPr/>
          <a:lstStyle>
            <a:lvl1pPr>
              <a:defRPr sz="9600"/>
            </a:lvl1pPr>
            <a:lvl2pPr>
              <a:defRPr sz="8000"/>
            </a:lvl2pPr>
            <a:lvl3pPr>
              <a:defRPr sz="720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580130" y="4605340"/>
            <a:ext cx="16167100" cy="1919288"/>
          </a:xfrm>
        </p:spPr>
        <p:txBody>
          <a:bodyPr anchor="b"/>
          <a:lstStyle>
            <a:lvl1pPr marL="0" indent="0">
              <a:buNone/>
              <a:defRPr sz="9600" b="1"/>
            </a:lvl1pPr>
            <a:lvl2pPr marL="1828800" indent="0">
              <a:buNone/>
              <a:defRPr sz="8000" b="1"/>
            </a:lvl2pPr>
            <a:lvl3pPr marL="3657600" indent="0">
              <a:buNone/>
              <a:defRPr sz="7200" b="1"/>
            </a:lvl3pPr>
            <a:lvl4pPr marL="5486400" indent="0">
              <a:buNone/>
              <a:defRPr sz="6400" b="1"/>
            </a:lvl4pPr>
            <a:lvl5pPr marL="7315200" indent="0">
              <a:buNone/>
              <a:defRPr sz="6400" b="1"/>
            </a:lvl5pPr>
            <a:lvl6pPr marL="9144000" indent="0">
              <a:buNone/>
              <a:defRPr sz="6400" b="1"/>
            </a:lvl6pPr>
            <a:lvl7pPr marL="10972800" indent="0">
              <a:buNone/>
              <a:defRPr sz="6400" b="1"/>
            </a:lvl7pPr>
            <a:lvl8pPr marL="12801600" indent="0">
              <a:buNone/>
              <a:defRPr sz="6400" b="1"/>
            </a:lvl8pPr>
            <a:lvl9pPr marL="14630400" indent="0">
              <a:buNone/>
              <a:defRPr sz="6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580130" y="6524624"/>
            <a:ext cx="16167100" cy="11853864"/>
          </a:xfrm>
        </p:spPr>
        <p:txBody>
          <a:bodyPr/>
          <a:lstStyle>
            <a:lvl1pPr>
              <a:defRPr sz="9600"/>
            </a:lvl1pPr>
            <a:lvl2pPr>
              <a:defRPr sz="8000"/>
            </a:lvl2pPr>
            <a:lvl3pPr>
              <a:defRPr sz="720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1F9CE-57B5-E64B-81E3-581A4D736FEA}" type="datetime1">
              <a:rPr lang="en-US" smtClean="0"/>
              <a:t>8/22/20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EEED1-1E5C-7B4E-A8F5-B334532B3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439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823916"/>
            <a:ext cx="32918400" cy="3429000"/>
          </a:xfrm>
          <a:prstGeom prst="rect">
            <a:avLst/>
          </a:prstGeom>
        </p:spPr>
        <p:txBody>
          <a:bodyPr lIns="365760" tIns="182880" rIns="365760" bIns="182880"/>
          <a:lstStyle>
            <a:lvl1pPr>
              <a:defRPr b="1">
                <a:latin typeface="Times New Roman"/>
                <a:cs typeface="Times New Roman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4B1B7-8BE0-8B40-949E-0E45EF6863A9}" type="datetime1">
              <a:rPr lang="en-US" smtClean="0"/>
              <a:t>8/22/20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EEED1-1E5C-7B4E-A8F5-B334532B3CA9}" type="slidenum">
              <a:rPr lang="en-US" smtClean="0"/>
              <a:t>‹#›</a:t>
            </a:fld>
            <a:endParaRPr lang="en-US"/>
          </a:p>
        </p:txBody>
      </p:sp>
      <p:grpSp>
        <p:nvGrpSpPr>
          <p:cNvPr id="6" name="Group 2"/>
          <p:cNvGrpSpPr>
            <a:grpSpLocks/>
          </p:cNvGrpSpPr>
          <p:nvPr/>
        </p:nvGrpSpPr>
        <p:grpSpPr bwMode="auto">
          <a:xfrm>
            <a:off x="33503634" y="-175594"/>
            <a:ext cx="3270252" cy="20778788"/>
            <a:chOff x="8382000" y="-68263"/>
            <a:chExt cx="817563" cy="6926263"/>
          </a:xfrm>
        </p:grpSpPr>
        <p:pic>
          <p:nvPicPr>
            <p:cNvPr id="7" name="Picture 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82000" y="-68263"/>
              <a:ext cx="817563" cy="69262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" name="Rectangle 7"/>
            <p:cNvSpPr/>
            <p:nvPr/>
          </p:nvSpPr>
          <p:spPr>
            <a:xfrm>
              <a:off x="8420099" y="6551613"/>
              <a:ext cx="742186" cy="306387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9" name="Right Arrow 8">
            <a:hlinkClick r:id="" action="ppaction://hlinkshowjump?jump=nextslide"/>
          </p:cNvPr>
          <p:cNvSpPr/>
          <p:nvPr/>
        </p:nvSpPr>
        <p:spPr>
          <a:xfrm>
            <a:off x="31658188" y="19069056"/>
            <a:ext cx="1687576" cy="1095376"/>
          </a:xfrm>
          <a:prstGeom prst="rightArrow">
            <a:avLst/>
          </a:prstGeom>
          <a:solidFill>
            <a:srgbClr val="021D5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5760" tIns="182880" rIns="365760" bIns="182880" rtlCol="0" anchor="ctr"/>
          <a:lstStyle/>
          <a:p>
            <a:pPr algn="ctr"/>
            <a:endParaRPr lang="en-US"/>
          </a:p>
        </p:txBody>
      </p:sp>
      <p:sp>
        <p:nvSpPr>
          <p:cNvPr id="10" name="Right Arrow 9">
            <a:hlinkClick r:id="" action="ppaction://hlinkshowjump?jump=previousslide"/>
          </p:cNvPr>
          <p:cNvSpPr/>
          <p:nvPr/>
        </p:nvSpPr>
        <p:spPr>
          <a:xfrm rot="10800000">
            <a:off x="28740928" y="19069062"/>
            <a:ext cx="1687576" cy="1095380"/>
          </a:xfrm>
          <a:prstGeom prst="rightArrow">
            <a:avLst/>
          </a:prstGeom>
          <a:solidFill>
            <a:srgbClr val="021D5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5760" tIns="182880" rIns="365760" bIns="182880" rtlCol="0" anchor="ctr"/>
          <a:lstStyle/>
          <a:p>
            <a:pPr algn="ctr"/>
            <a:endParaRPr lang="en-US"/>
          </a:p>
        </p:txBody>
      </p:sp>
      <p:sp>
        <p:nvSpPr>
          <p:cNvPr id="11" name="Action Button: Home 10">
            <a:hlinkClick r:id="" action="ppaction://noaction" highlightClick="1"/>
          </p:cNvPr>
          <p:cNvSpPr/>
          <p:nvPr/>
        </p:nvSpPr>
        <p:spPr>
          <a:xfrm>
            <a:off x="30508664" y="19292614"/>
            <a:ext cx="1058816" cy="807564"/>
          </a:xfrm>
          <a:prstGeom prst="actionButtonHome">
            <a:avLst/>
          </a:prstGeom>
          <a:solidFill>
            <a:srgbClr val="021D5B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5760" tIns="182880" rIns="365760" bIns="182880" rtlCol="0" anchor="ctr"/>
          <a:lstStyle/>
          <a:p>
            <a:pPr algn="ctr"/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33528578" y="10"/>
            <a:ext cx="3270252" cy="20606772"/>
            <a:chOff x="8374978" y="11345"/>
            <a:chExt cx="817563" cy="5151693"/>
          </a:xfrm>
        </p:grpSpPr>
        <p:sp>
          <p:nvSpPr>
            <p:cNvPr id="13" name="Rectangle 12"/>
            <p:cNvSpPr/>
            <p:nvPr/>
          </p:nvSpPr>
          <p:spPr>
            <a:xfrm>
              <a:off x="8411584" y="11345"/>
              <a:ext cx="742185" cy="5143500"/>
            </a:xfrm>
            <a:prstGeom prst="rect">
              <a:avLst/>
            </a:prstGeom>
            <a:solidFill>
              <a:srgbClr val="021E5B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600" dirty="0">
                <a:solidFill>
                  <a:srgbClr val="021E5B"/>
                </a:solidFill>
                <a:latin typeface="+mj-lt"/>
                <a:cs typeface="Arial" panose="020B0604020202020204" pitchFamily="34" charset="0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8411584" y="4933248"/>
              <a:ext cx="742186" cy="22979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rgbClr val="021E5B"/>
                </a:solidFill>
              </a:endParaRPr>
            </a:p>
          </p:txBody>
        </p:sp>
        <p:pic>
          <p:nvPicPr>
            <p:cNvPr id="15" name="Picture 7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499" b="89789"/>
            <a:stretch/>
          </p:blipFill>
          <p:spPr bwMode="auto">
            <a:xfrm>
              <a:off x="8374978" y="184024"/>
              <a:ext cx="817563" cy="3126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405718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490-0667-ED43-973A-52831D109428}" type="datetime1">
              <a:rPr lang="en-US" smtClean="0"/>
              <a:t>8/22/20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EEED1-1E5C-7B4E-A8F5-B334532B3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23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30" y="819148"/>
            <a:ext cx="12033252" cy="3486152"/>
          </a:xfrm>
          <a:prstGeom prst="rect">
            <a:avLst/>
          </a:prstGeom>
        </p:spPr>
        <p:txBody>
          <a:bodyPr lIns="365760" tIns="182880" rIns="365760" bIns="182880" anchor="b"/>
          <a:lstStyle>
            <a:lvl1pPr algn="l">
              <a:defRPr sz="8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00200" y="819166"/>
            <a:ext cx="20447000" cy="17559340"/>
          </a:xfrm>
        </p:spPr>
        <p:txBody>
          <a:bodyPr/>
          <a:lstStyle>
            <a:lvl1pPr>
              <a:defRPr sz="12800"/>
            </a:lvl1pPr>
            <a:lvl2pPr>
              <a:defRPr sz="11200"/>
            </a:lvl2pPr>
            <a:lvl3pPr>
              <a:defRPr sz="9600"/>
            </a:lvl3pPr>
            <a:lvl4pPr>
              <a:defRPr sz="8000"/>
            </a:lvl4pPr>
            <a:lvl5pPr>
              <a:defRPr sz="8000"/>
            </a:lvl5pPr>
            <a:lvl6pPr>
              <a:defRPr sz="8000"/>
            </a:lvl6pPr>
            <a:lvl7pPr>
              <a:defRPr sz="8000"/>
            </a:lvl7pPr>
            <a:lvl8pPr>
              <a:defRPr sz="8000"/>
            </a:lvl8pPr>
            <a:lvl9pPr>
              <a:defRPr sz="8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30" y="4305314"/>
            <a:ext cx="12033252" cy="14073188"/>
          </a:xfrm>
        </p:spPr>
        <p:txBody>
          <a:bodyPr/>
          <a:lstStyle>
            <a:lvl1pPr marL="0" indent="0">
              <a:buNone/>
              <a:defRPr sz="5600"/>
            </a:lvl1pPr>
            <a:lvl2pPr marL="1828800" indent="0">
              <a:buNone/>
              <a:defRPr sz="4800"/>
            </a:lvl2pPr>
            <a:lvl3pPr marL="3657600" indent="0">
              <a:buNone/>
              <a:defRPr sz="4000"/>
            </a:lvl3pPr>
            <a:lvl4pPr marL="5486400" indent="0">
              <a:buNone/>
              <a:defRPr sz="3600"/>
            </a:lvl4pPr>
            <a:lvl5pPr marL="7315200" indent="0">
              <a:buNone/>
              <a:defRPr sz="3600"/>
            </a:lvl5pPr>
            <a:lvl6pPr marL="9144000" indent="0">
              <a:buNone/>
              <a:defRPr sz="3600"/>
            </a:lvl6pPr>
            <a:lvl7pPr marL="10972800" indent="0">
              <a:buNone/>
              <a:defRPr sz="3600"/>
            </a:lvl7pPr>
            <a:lvl8pPr marL="12801600" indent="0">
              <a:buNone/>
              <a:defRPr sz="3600"/>
            </a:lvl8pPr>
            <a:lvl9pPr marL="14630400" indent="0">
              <a:buNone/>
              <a:defRPr sz="3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BF715-073B-0940-B08F-1CB177CE7A25}" type="datetime1">
              <a:rPr lang="en-US" smtClean="0"/>
              <a:t>8/22/20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EEED1-1E5C-7B4E-A8F5-B334532B3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803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69152" y="14401804"/>
            <a:ext cx="21945600" cy="1700216"/>
          </a:xfrm>
          <a:prstGeom prst="rect">
            <a:avLst/>
          </a:prstGeom>
        </p:spPr>
        <p:txBody>
          <a:bodyPr lIns="365760" tIns="182880" rIns="365760" bIns="182880" anchor="b"/>
          <a:lstStyle>
            <a:lvl1pPr algn="l">
              <a:defRPr sz="8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169152" y="1838324"/>
            <a:ext cx="21945600" cy="12344400"/>
          </a:xfrm>
        </p:spPr>
        <p:txBody>
          <a:bodyPr/>
          <a:lstStyle>
            <a:lvl1pPr marL="0" indent="0">
              <a:buNone/>
              <a:defRPr sz="12800"/>
            </a:lvl1pPr>
            <a:lvl2pPr marL="1828800" indent="0">
              <a:buNone/>
              <a:defRPr sz="11200"/>
            </a:lvl2pPr>
            <a:lvl3pPr marL="3657600" indent="0">
              <a:buNone/>
              <a:defRPr sz="9600"/>
            </a:lvl3pPr>
            <a:lvl4pPr marL="5486400" indent="0">
              <a:buNone/>
              <a:defRPr sz="8000"/>
            </a:lvl4pPr>
            <a:lvl5pPr marL="7315200" indent="0">
              <a:buNone/>
              <a:defRPr sz="8000"/>
            </a:lvl5pPr>
            <a:lvl6pPr marL="9144000" indent="0">
              <a:buNone/>
              <a:defRPr sz="8000"/>
            </a:lvl6pPr>
            <a:lvl7pPr marL="10972800" indent="0">
              <a:buNone/>
              <a:defRPr sz="8000"/>
            </a:lvl7pPr>
            <a:lvl8pPr marL="12801600" indent="0">
              <a:buNone/>
              <a:defRPr sz="8000"/>
            </a:lvl8pPr>
            <a:lvl9pPr marL="14630400" indent="0">
              <a:buNone/>
              <a:defRPr sz="8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9152" y="16102026"/>
            <a:ext cx="21945600" cy="2414588"/>
          </a:xfrm>
        </p:spPr>
        <p:txBody>
          <a:bodyPr/>
          <a:lstStyle>
            <a:lvl1pPr marL="0" indent="0">
              <a:buNone/>
              <a:defRPr sz="5600"/>
            </a:lvl1pPr>
            <a:lvl2pPr marL="1828800" indent="0">
              <a:buNone/>
              <a:defRPr sz="4800"/>
            </a:lvl2pPr>
            <a:lvl3pPr marL="3657600" indent="0">
              <a:buNone/>
              <a:defRPr sz="4000"/>
            </a:lvl3pPr>
            <a:lvl4pPr marL="5486400" indent="0">
              <a:buNone/>
              <a:defRPr sz="3600"/>
            </a:lvl4pPr>
            <a:lvl5pPr marL="7315200" indent="0">
              <a:buNone/>
              <a:defRPr sz="3600"/>
            </a:lvl5pPr>
            <a:lvl6pPr marL="9144000" indent="0">
              <a:buNone/>
              <a:defRPr sz="3600"/>
            </a:lvl6pPr>
            <a:lvl7pPr marL="10972800" indent="0">
              <a:buNone/>
              <a:defRPr sz="3600"/>
            </a:lvl7pPr>
            <a:lvl8pPr marL="12801600" indent="0">
              <a:buNone/>
              <a:defRPr sz="3600"/>
            </a:lvl8pPr>
            <a:lvl9pPr marL="14630400" indent="0">
              <a:buNone/>
              <a:defRPr sz="3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BB82F-FE0D-F545-B536-09FCD3E0F346}" type="datetime1">
              <a:rPr lang="en-US" smtClean="0"/>
              <a:t>8/22/20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EEED1-1E5C-7B4E-A8F5-B334532B3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009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76000">
              <a:srgbClr val="EAEAEA"/>
            </a:gs>
            <a:gs pos="100000">
              <a:srgbClr val="C9C9C9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0" y="4800604"/>
            <a:ext cx="32918400" cy="13577888"/>
          </a:xfrm>
          <a:prstGeom prst="rect">
            <a:avLst/>
          </a:prstGeom>
        </p:spPr>
        <p:txBody>
          <a:bodyPr vert="horz" lIns="365760" tIns="182880" rIns="365760" bIns="18288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28800" y="19069056"/>
            <a:ext cx="8534400" cy="1095376"/>
          </a:xfrm>
          <a:prstGeom prst="rect">
            <a:avLst/>
          </a:prstGeom>
        </p:spPr>
        <p:txBody>
          <a:bodyPr vert="horz" lIns="365760" tIns="182880" rIns="365760" bIns="182880" rtlCol="0" anchor="ctr"/>
          <a:lstStyle>
            <a:lvl1pPr algn="l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FC0329-787A-384F-9F15-34EA9708371E}" type="datetime1">
              <a:rPr lang="en-US" smtClean="0"/>
              <a:t>8/22/20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496800" y="19069056"/>
            <a:ext cx="11582400" cy="1095376"/>
          </a:xfrm>
          <a:prstGeom prst="rect">
            <a:avLst/>
          </a:prstGeom>
        </p:spPr>
        <p:txBody>
          <a:bodyPr vert="horz" lIns="365760" tIns="182880" rIns="365760" bIns="182880" rtlCol="0" anchor="ctr"/>
          <a:lstStyle>
            <a:lvl1pPr algn="ctr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6212800" y="19069056"/>
            <a:ext cx="8534400" cy="1095376"/>
          </a:xfrm>
          <a:prstGeom prst="rect">
            <a:avLst/>
          </a:prstGeom>
        </p:spPr>
        <p:txBody>
          <a:bodyPr vert="horz" lIns="365760" tIns="182880" rIns="365760" bIns="182880" rtlCol="0" anchor="ctr"/>
          <a:lstStyle>
            <a:lvl1pPr algn="r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3EEED1-1E5C-7B4E-A8F5-B334532B3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477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20" r:id="rId3"/>
    <p:sldLayoutId id="2147483821" r:id="rId4"/>
    <p:sldLayoutId id="2147483822" r:id="rId5"/>
    <p:sldLayoutId id="2147483823" r:id="rId6"/>
    <p:sldLayoutId id="2147483824" r:id="rId7"/>
    <p:sldLayoutId id="2147483825" r:id="rId8"/>
    <p:sldLayoutId id="2147483826" r:id="rId9"/>
    <p:sldLayoutId id="2147483827" r:id="rId10"/>
    <p:sldLayoutId id="2147483828" r:id="rId11"/>
  </p:sldLayoutIdLst>
  <p:hf hdr="0" ftr="0" dt="0"/>
  <p:txStyles>
    <p:titleStyle>
      <a:lvl1pPr algn="ctr" defTabSz="1828800" rtl="0" eaLnBrk="1" latinLnBrk="0" hangingPunct="1">
        <a:spcBef>
          <a:spcPct val="0"/>
        </a:spcBef>
        <a:buNone/>
        <a:defRPr sz="17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71600" indent="-1371600" algn="l" defTabSz="1828800" rtl="0" eaLnBrk="1" latinLnBrk="0" hangingPunct="1">
        <a:spcBef>
          <a:spcPct val="20000"/>
        </a:spcBef>
        <a:buFont typeface="Arial"/>
        <a:buChar char="•"/>
        <a:defRPr sz="12800" kern="1200">
          <a:solidFill>
            <a:schemeClr val="tx1"/>
          </a:solidFill>
          <a:latin typeface="+mn-lt"/>
          <a:ea typeface="+mn-ea"/>
          <a:cs typeface="+mn-cs"/>
        </a:defRPr>
      </a:lvl1pPr>
      <a:lvl2pPr marL="2971800" indent="-1143000" algn="l" defTabSz="1828800" rtl="0" eaLnBrk="1" latinLnBrk="0" hangingPunct="1">
        <a:spcBef>
          <a:spcPct val="20000"/>
        </a:spcBef>
        <a:buFont typeface="Arial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0" indent="-914400" algn="l" defTabSz="182880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800" indent="-914400" algn="l" defTabSz="1828800" rtl="0" eaLnBrk="1" latinLnBrk="0" hangingPunct="1">
        <a:spcBef>
          <a:spcPct val="20000"/>
        </a:spcBef>
        <a:buFont typeface="Arial"/>
        <a:buChar char="–"/>
        <a:defRPr sz="8000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0" indent="-914400" algn="l" defTabSz="1828800" rtl="0" eaLnBrk="1" latinLnBrk="0" hangingPunct="1">
        <a:spcBef>
          <a:spcPct val="20000"/>
        </a:spcBef>
        <a:buFont typeface="Arial"/>
        <a:buChar char="»"/>
        <a:defRPr sz="8000" kern="1200">
          <a:solidFill>
            <a:schemeClr val="tx1"/>
          </a:solidFill>
          <a:latin typeface="+mn-lt"/>
          <a:ea typeface="+mn-ea"/>
          <a:cs typeface="+mn-cs"/>
        </a:defRPr>
      </a:lvl5pPr>
      <a:lvl6pPr marL="10058400" indent="-914400" algn="l" defTabSz="1828800" rtl="0" eaLnBrk="1" latinLnBrk="0" hangingPunct="1">
        <a:spcBef>
          <a:spcPct val="20000"/>
        </a:spcBef>
        <a:buFont typeface="Arial"/>
        <a:buChar char="•"/>
        <a:defRPr sz="8000" kern="1200">
          <a:solidFill>
            <a:schemeClr val="tx1"/>
          </a:solidFill>
          <a:latin typeface="+mn-lt"/>
          <a:ea typeface="+mn-ea"/>
          <a:cs typeface="+mn-cs"/>
        </a:defRPr>
      </a:lvl6pPr>
      <a:lvl7pPr marL="11887200" indent="-914400" algn="l" defTabSz="1828800" rtl="0" eaLnBrk="1" latinLnBrk="0" hangingPunct="1">
        <a:spcBef>
          <a:spcPct val="20000"/>
        </a:spcBef>
        <a:buFont typeface="Arial"/>
        <a:buChar char="•"/>
        <a:defRPr sz="8000" kern="1200">
          <a:solidFill>
            <a:schemeClr val="tx1"/>
          </a:solidFill>
          <a:latin typeface="+mn-lt"/>
          <a:ea typeface="+mn-ea"/>
          <a:cs typeface="+mn-cs"/>
        </a:defRPr>
      </a:lvl7pPr>
      <a:lvl8pPr marL="13716000" indent="-914400" algn="l" defTabSz="1828800" rtl="0" eaLnBrk="1" latinLnBrk="0" hangingPunct="1">
        <a:spcBef>
          <a:spcPct val="20000"/>
        </a:spcBef>
        <a:buFont typeface="Arial"/>
        <a:buChar char="•"/>
        <a:defRPr sz="8000" kern="1200">
          <a:solidFill>
            <a:schemeClr val="tx1"/>
          </a:solidFill>
          <a:latin typeface="+mn-lt"/>
          <a:ea typeface="+mn-ea"/>
          <a:cs typeface="+mn-cs"/>
        </a:defRPr>
      </a:lvl8pPr>
      <a:lvl9pPr marL="15544800" indent="-914400" algn="l" defTabSz="1828800" rtl="0" eaLnBrk="1" latinLnBrk="0" hangingPunct="1">
        <a:spcBef>
          <a:spcPct val="20000"/>
        </a:spcBef>
        <a:buFont typeface="Arial"/>
        <a:buChar char="•"/>
        <a:defRPr sz="8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1pPr>
      <a:lvl2pPr marL="1828800" algn="l" defTabSz="18288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2pPr>
      <a:lvl3pPr marL="3657600" algn="l" defTabSz="18288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5486400" algn="l" defTabSz="18288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4pPr>
      <a:lvl5pPr marL="7315200" algn="l" defTabSz="18288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0" algn="l" defTabSz="18288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6pPr>
      <a:lvl7pPr marL="10972800" algn="l" defTabSz="18288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7pPr>
      <a:lvl8pPr marL="12801600" algn="l" defTabSz="18288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8pPr>
      <a:lvl9pPr marL="14630400" algn="l" defTabSz="18288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Rounded Rectangle 67"/>
          <p:cNvSpPr/>
          <p:nvPr/>
        </p:nvSpPr>
        <p:spPr>
          <a:xfrm>
            <a:off x="11587047" y="5475453"/>
            <a:ext cx="11984153" cy="14650473"/>
          </a:xfrm>
          <a:prstGeom prst="roundRect">
            <a:avLst>
              <a:gd name="adj" fmla="val 5254"/>
            </a:avLst>
          </a:prstGeom>
          <a:solidFill>
            <a:srgbClr val="002E6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5760" tIns="182880" rIns="365760" bIns="182880" spcCol="0"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76" name="Rounded Rectangle 75"/>
          <p:cNvSpPr/>
          <p:nvPr/>
        </p:nvSpPr>
        <p:spPr>
          <a:xfrm>
            <a:off x="7188" y="3448224"/>
            <a:ext cx="36568812" cy="999352"/>
          </a:xfrm>
          <a:prstGeom prst="roundRect">
            <a:avLst>
              <a:gd name="adj" fmla="val 39856"/>
            </a:avLst>
          </a:prstGeom>
          <a:solidFill>
            <a:srgbClr val="90002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900028"/>
              </a:solidFill>
            </a:endParaRPr>
          </a:p>
        </p:txBody>
      </p:sp>
      <p:sp>
        <p:nvSpPr>
          <p:cNvPr id="77" name="Rounded Rectangle 76"/>
          <p:cNvSpPr/>
          <p:nvPr/>
        </p:nvSpPr>
        <p:spPr>
          <a:xfrm>
            <a:off x="-16936" y="102394"/>
            <a:ext cx="36592936" cy="3480940"/>
          </a:xfrm>
          <a:prstGeom prst="roundRect">
            <a:avLst/>
          </a:prstGeom>
          <a:solidFill>
            <a:srgbClr val="002E6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ounded Rectangle 61"/>
          <p:cNvSpPr/>
          <p:nvPr/>
        </p:nvSpPr>
        <p:spPr>
          <a:xfrm>
            <a:off x="24472053" y="5671138"/>
            <a:ext cx="10619810" cy="5818866"/>
          </a:xfrm>
          <a:prstGeom prst="roundRect">
            <a:avLst>
              <a:gd name="adj" fmla="val 9458"/>
            </a:avLst>
          </a:prstGeom>
          <a:solidFill>
            <a:srgbClr val="002E6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5760" tIns="182880" rIns="365760" bIns="182880" spcCol="0"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61" name="Rounded Rectangle 60"/>
          <p:cNvSpPr/>
          <p:nvPr/>
        </p:nvSpPr>
        <p:spPr>
          <a:xfrm>
            <a:off x="1549486" y="5701225"/>
            <a:ext cx="9308872" cy="3767747"/>
          </a:xfrm>
          <a:prstGeom prst="roundRect">
            <a:avLst>
              <a:gd name="adj" fmla="val 9179"/>
            </a:avLst>
          </a:prstGeom>
          <a:solidFill>
            <a:srgbClr val="002D6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5760" tIns="182880" rIns="365760" bIns="182880" spcCol="0"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694" y="1260355"/>
            <a:ext cx="3564056" cy="1160240"/>
          </a:xfrm>
          <a:prstGeom prst="rect">
            <a:avLst/>
          </a:prstGeom>
          <a:effectLst/>
        </p:spPr>
      </p:pic>
      <p:sp>
        <p:nvSpPr>
          <p:cNvPr id="5" name="Rectangle 4"/>
          <p:cNvSpPr/>
          <p:nvPr/>
        </p:nvSpPr>
        <p:spPr>
          <a:xfrm>
            <a:off x="148695" y="448073"/>
            <a:ext cx="36592935" cy="2862322"/>
          </a:xfrm>
          <a:prstGeom prst="rect">
            <a:avLst/>
          </a:prstGeom>
          <a:effectLst/>
        </p:spPr>
        <p:txBody>
          <a:bodyPr wrap="square" lIns="365760" tIns="182880" rIns="365760" bIns="182880">
            <a:spAutoFit/>
          </a:bodyPr>
          <a:lstStyle/>
          <a:p>
            <a:pPr algn="ctr"/>
            <a:r>
              <a:rPr lang="en-US" sz="5400" b="1" dirty="0">
                <a:solidFill>
                  <a:srgbClr val="FFFFFF"/>
                </a:solidFill>
              </a:rPr>
              <a:t>Correlation Between Blood Pressure And Left Ventricular Metabolism In HIV Individuals With And</a:t>
            </a:r>
          </a:p>
          <a:p>
            <a:pPr algn="ctr"/>
            <a:r>
              <a:rPr lang="en-US" sz="5400" b="1" dirty="0">
                <a:solidFill>
                  <a:srgbClr val="FFFFFF"/>
                </a:solidFill>
              </a:rPr>
              <a:t>Without Cocaine Use As Assessed By FDG-PET/CT</a:t>
            </a:r>
            <a:br>
              <a:rPr lang="en-US" sz="5400" b="1" dirty="0">
                <a:solidFill>
                  <a:srgbClr val="FFFFFF"/>
                </a:solidFill>
              </a:rPr>
            </a:br>
            <a:endParaRPr lang="en-US" sz="5400" b="1" dirty="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158442" y="2299435"/>
            <a:ext cx="36592935" cy="1231106"/>
          </a:xfrm>
          <a:prstGeom prst="rect">
            <a:avLst/>
          </a:prstGeom>
          <a:effectLst/>
        </p:spPr>
        <p:txBody>
          <a:bodyPr wrap="square" lIns="365760" tIns="182880" rIns="365760" bIns="182880">
            <a:spAutoFit/>
          </a:bodyPr>
          <a:lstStyle/>
          <a:p>
            <a:pPr algn="ctr"/>
            <a:r>
              <a:rPr lang="en-US" sz="2800" dirty="0">
                <a:solidFill>
                  <a:srgbClr val="FFFFFF"/>
                </a:solidFill>
              </a:rPr>
              <a:t>Abhijit Bhattaru</a:t>
            </a:r>
            <a:r>
              <a:rPr lang="en-US" sz="2800" baseline="30000" dirty="0">
                <a:solidFill>
                  <a:srgbClr val="FFFFFF"/>
                </a:solidFill>
              </a:rPr>
              <a:t>1,2</a:t>
            </a:r>
            <a:r>
              <a:rPr lang="en-US" sz="2800" dirty="0">
                <a:solidFill>
                  <a:srgbClr val="FFFFFF"/>
                </a:solidFill>
              </a:rPr>
              <a:t>, Rina Ghorpade</a:t>
            </a:r>
            <a:r>
              <a:rPr lang="en-US" sz="2800" baseline="30000" dirty="0">
                <a:solidFill>
                  <a:srgbClr val="FFFFFF"/>
                </a:solidFill>
              </a:rPr>
              <a:t>1</a:t>
            </a:r>
            <a:r>
              <a:rPr lang="en-US" sz="2800" dirty="0">
                <a:solidFill>
                  <a:srgbClr val="FFFFFF"/>
                </a:solidFill>
              </a:rPr>
              <a:t>, Chaitanya Rojulpote</a:t>
            </a:r>
            <a:r>
              <a:rPr lang="en-US" sz="2800" baseline="30000" dirty="0">
                <a:solidFill>
                  <a:srgbClr val="FFFFFF"/>
                </a:solidFill>
              </a:rPr>
              <a:t>1,2,3</a:t>
            </a:r>
            <a:r>
              <a:rPr lang="en-US" sz="2800" dirty="0">
                <a:solidFill>
                  <a:srgbClr val="FFFFFF"/>
                </a:solidFill>
              </a:rPr>
              <a:t>, Paco E Bravo</a:t>
            </a:r>
            <a:r>
              <a:rPr lang="en-US" sz="2800" baseline="30000" dirty="0">
                <a:solidFill>
                  <a:srgbClr val="FFFFFF"/>
                </a:solidFill>
              </a:rPr>
              <a:t>1,2</a:t>
            </a:r>
            <a:r>
              <a:rPr lang="en-US" sz="2800" dirty="0">
                <a:solidFill>
                  <a:srgbClr val="FFFFFF"/>
                </a:solidFill>
              </a:rPr>
              <a:t>, </a:t>
            </a:r>
            <a:r>
              <a:rPr lang="en-US" sz="2800" dirty="0" err="1">
                <a:solidFill>
                  <a:srgbClr val="FFFFFF"/>
                </a:solidFill>
              </a:rPr>
              <a:t>Shivaraj</a:t>
            </a:r>
            <a:r>
              <a:rPr lang="en-US" sz="2800" dirty="0">
                <a:solidFill>
                  <a:srgbClr val="FFFFFF"/>
                </a:solidFill>
              </a:rPr>
              <a:t> Patil</a:t>
            </a:r>
            <a:r>
              <a:rPr lang="en-US" sz="2800" baseline="30000" dirty="0">
                <a:solidFill>
                  <a:srgbClr val="FFFFFF"/>
                </a:solidFill>
              </a:rPr>
              <a:t>1,4</a:t>
            </a:r>
            <a:r>
              <a:rPr lang="en-US" sz="2800" dirty="0">
                <a:solidFill>
                  <a:srgbClr val="FFFFFF"/>
                </a:solidFill>
              </a:rPr>
              <a:t>, </a:t>
            </a:r>
          </a:p>
          <a:p>
            <a:pPr algn="ctr"/>
            <a:r>
              <a:rPr lang="en-US" sz="2800" dirty="0">
                <a:solidFill>
                  <a:srgbClr val="FFFFFF"/>
                </a:solidFill>
              </a:rPr>
              <a:t>Karthik Gonuguntla</a:t>
            </a:r>
            <a:r>
              <a:rPr lang="en-US" sz="2800" baseline="30000" dirty="0">
                <a:solidFill>
                  <a:srgbClr val="FFFFFF"/>
                </a:solidFill>
              </a:rPr>
              <a:t>1,4</a:t>
            </a:r>
            <a:r>
              <a:rPr lang="en-US" sz="2800" dirty="0">
                <a:solidFill>
                  <a:srgbClr val="FFFFFF"/>
                </a:solidFill>
              </a:rPr>
              <a:t>, Pranav Karambelkar</a:t>
            </a:r>
            <a:r>
              <a:rPr lang="en-US" sz="2800" baseline="30000" dirty="0">
                <a:solidFill>
                  <a:srgbClr val="FFFFFF"/>
                </a:solidFill>
              </a:rPr>
              <a:t>1,3</a:t>
            </a:r>
            <a:r>
              <a:rPr lang="en-US" sz="2800" dirty="0">
                <a:solidFill>
                  <a:srgbClr val="FFFFFF"/>
                </a:solidFill>
              </a:rPr>
              <a:t>, </a:t>
            </a:r>
            <a:r>
              <a:rPr lang="en-US" sz="2800" dirty="0" err="1">
                <a:solidFill>
                  <a:srgbClr val="FFFFFF"/>
                </a:solidFill>
              </a:rPr>
              <a:t>Kiranmayi</a:t>
            </a:r>
            <a:r>
              <a:rPr lang="en-US" sz="2800" dirty="0">
                <a:solidFill>
                  <a:srgbClr val="FFFFFF"/>
                </a:solidFill>
              </a:rPr>
              <a:t> Vuthaluru</a:t>
            </a:r>
            <a:r>
              <a:rPr lang="en-US" sz="2800" baseline="30000" dirty="0">
                <a:solidFill>
                  <a:srgbClr val="FFFFFF"/>
                </a:solidFill>
              </a:rPr>
              <a:t>1</a:t>
            </a:r>
            <a:r>
              <a:rPr lang="en-US" sz="2800" dirty="0">
                <a:solidFill>
                  <a:srgbClr val="FFFFFF"/>
                </a:solidFill>
              </a:rPr>
              <a:t>, Vincent Zhang</a:t>
            </a:r>
            <a:r>
              <a:rPr lang="en-US" sz="2800" baseline="30000" dirty="0">
                <a:solidFill>
                  <a:srgbClr val="FFFFFF"/>
                </a:solidFill>
              </a:rPr>
              <a:t>1</a:t>
            </a:r>
            <a:r>
              <a:rPr lang="en-US" sz="2800" dirty="0">
                <a:solidFill>
                  <a:srgbClr val="FFFFFF"/>
                </a:solidFill>
              </a:rPr>
              <a:t>, Thomas J Werner</a:t>
            </a:r>
            <a:r>
              <a:rPr lang="en-US" sz="2800" baseline="30000" dirty="0">
                <a:solidFill>
                  <a:srgbClr val="FFFFFF"/>
                </a:solidFill>
              </a:rPr>
              <a:t>1</a:t>
            </a:r>
            <a:r>
              <a:rPr lang="en-US" sz="2800" dirty="0">
                <a:solidFill>
                  <a:srgbClr val="FFFFFF"/>
                </a:solidFill>
              </a:rPr>
              <a:t>, </a:t>
            </a:r>
            <a:r>
              <a:rPr lang="en-US" sz="2800" dirty="0" err="1">
                <a:solidFill>
                  <a:srgbClr val="FFFFFF"/>
                </a:solidFill>
              </a:rPr>
              <a:t>Abass</a:t>
            </a:r>
            <a:r>
              <a:rPr lang="en-US" sz="2800" dirty="0">
                <a:solidFill>
                  <a:srgbClr val="FFFFFF"/>
                </a:solidFill>
              </a:rPr>
              <a:t> Alavi</a:t>
            </a:r>
            <a:r>
              <a:rPr lang="en-US" sz="2800" baseline="30000" dirty="0">
                <a:solidFill>
                  <a:srgbClr val="FFFFFF"/>
                </a:solidFill>
              </a:rPr>
              <a:t>1</a:t>
            </a:r>
            <a:endParaRPr lang="en-US" sz="2800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43555" y="5794740"/>
            <a:ext cx="9214802" cy="3816429"/>
          </a:xfrm>
          <a:prstGeom prst="rect">
            <a:avLst/>
          </a:prstGeom>
          <a:effectLst/>
        </p:spPr>
        <p:txBody>
          <a:bodyPr wrap="square" lIns="365760" tIns="182880" rIns="365760" bIns="182880">
            <a:spAutoFit/>
          </a:bodyPr>
          <a:lstStyle/>
          <a:p>
            <a:pPr algn="just"/>
            <a:r>
              <a:rPr lang="en-US" sz="2800" dirty="0">
                <a:solidFill>
                  <a:schemeClr val="bg1"/>
                </a:solidFill>
              </a:rPr>
              <a:t>Elevated blood pressure from cocaine can increase left ventricular (LV) metabolic activity,</a:t>
            </a:r>
          </a:p>
          <a:p>
            <a:pPr algn="just"/>
            <a:r>
              <a:rPr lang="en-US" sz="2800" dirty="0">
                <a:solidFill>
                  <a:schemeClr val="bg1"/>
                </a:solidFill>
              </a:rPr>
              <a:t>leading to structural changes such as hypertrophy. We aimed to assess the association between blood</a:t>
            </a:r>
          </a:p>
          <a:p>
            <a:pPr algn="just"/>
            <a:r>
              <a:rPr lang="en-US" sz="2800" dirty="0">
                <a:solidFill>
                  <a:schemeClr val="bg1"/>
                </a:solidFill>
              </a:rPr>
              <a:t>pressure and LV myocardial uptake of FDG, hypothesizing that HIV individuals with raised blood pressure will have higher FDG uptake.</a:t>
            </a:r>
          </a:p>
          <a:p>
            <a:pPr algn="just"/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2053" y="5946361"/>
            <a:ext cx="10134599" cy="5109091"/>
          </a:xfrm>
          <a:prstGeom prst="rect">
            <a:avLst/>
          </a:prstGeom>
          <a:effectLst/>
        </p:spPr>
        <p:txBody>
          <a:bodyPr wrap="square" lIns="365760" tIns="182880" rIns="365760" bIns="182880">
            <a:spAutoFit/>
          </a:bodyPr>
          <a:lstStyle/>
          <a:p>
            <a:pPr algn="just"/>
            <a:r>
              <a:rPr lang="en-US" sz="2800" dirty="0" err="1">
                <a:solidFill>
                  <a:srgbClr val="FFFFFF"/>
                </a:solidFill>
              </a:rPr>
              <a:t>aSUVmean</a:t>
            </a:r>
            <a:r>
              <a:rPr lang="en-US" sz="2800" dirty="0">
                <a:solidFill>
                  <a:srgbClr val="FFFFFF"/>
                </a:solidFill>
              </a:rPr>
              <a:t> was higher in HIV patients with cocaine use (U(N cocaine = 11, N no cocaine=11) = 93, p=0.0336). </a:t>
            </a:r>
          </a:p>
          <a:p>
            <a:pPr algn="just"/>
            <a:endParaRPr lang="en-US" sz="2800" dirty="0">
              <a:solidFill>
                <a:srgbClr val="FFFFFF"/>
              </a:solidFill>
            </a:endParaRPr>
          </a:p>
          <a:p>
            <a:pPr algn="just"/>
            <a:r>
              <a:rPr lang="en-US" sz="2800" dirty="0">
                <a:solidFill>
                  <a:srgbClr val="FFFFFF"/>
                </a:solidFill>
              </a:rPr>
              <a:t>In patients with cocaine use, there was a positive correlation between blood pressure and </a:t>
            </a:r>
            <a:r>
              <a:rPr lang="en-US" sz="2800" dirty="0" err="1">
                <a:solidFill>
                  <a:srgbClr val="FFFFFF"/>
                </a:solidFill>
              </a:rPr>
              <a:t>aSUVmean</a:t>
            </a:r>
            <a:r>
              <a:rPr lang="en-US" sz="2800" dirty="0">
                <a:solidFill>
                  <a:srgbClr val="FFFFFF"/>
                </a:solidFill>
              </a:rPr>
              <a:t> (SBP: r=0.70, p=0.0164; DBP: r=0.69, p=0.0185; MAP: r=0.72, p=0.0120).</a:t>
            </a:r>
          </a:p>
          <a:p>
            <a:pPr algn="just"/>
            <a:endParaRPr lang="en-US" sz="2800" dirty="0">
              <a:solidFill>
                <a:srgbClr val="FFFFFF"/>
              </a:solidFill>
            </a:endParaRPr>
          </a:p>
          <a:p>
            <a:pPr algn="just"/>
            <a:r>
              <a:rPr lang="en-US" sz="2800" dirty="0">
                <a:solidFill>
                  <a:srgbClr val="FFFFFF"/>
                </a:solidFill>
              </a:rPr>
              <a:t>No significant correlations were found in HIV patients without cocaine use (SBP: r=0.03, p=0.9239; DBP: r=-0.50, p=0.1153; MAP: r=-0.32, p=0.3345).</a:t>
            </a:r>
          </a:p>
        </p:txBody>
      </p:sp>
      <p:sp>
        <p:nvSpPr>
          <p:cNvPr id="78" name="Rounded Rectangle 77"/>
          <p:cNvSpPr/>
          <p:nvPr/>
        </p:nvSpPr>
        <p:spPr>
          <a:xfrm>
            <a:off x="1549485" y="5043802"/>
            <a:ext cx="2565315" cy="657425"/>
          </a:xfrm>
          <a:prstGeom prst="roundRect">
            <a:avLst>
              <a:gd name="adj" fmla="val 50000"/>
            </a:avLst>
          </a:prstGeom>
          <a:solidFill>
            <a:srgbClr val="90002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1930722" y="5063558"/>
            <a:ext cx="5689278" cy="495334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63824" tIns="31912" rIns="63824" bIns="31912" rtlCol="0">
            <a:spAutoFit/>
          </a:bodyPr>
          <a:lstStyle/>
          <a:p>
            <a:pPr>
              <a:tabLst>
                <a:tab pos="4115392" algn="l"/>
              </a:tabLst>
            </a:pPr>
            <a:r>
              <a:rPr lang="en-US" sz="2800" b="1" dirty="0">
                <a:solidFill>
                  <a:schemeClr val="bg1"/>
                </a:solidFill>
                <a:cs typeface="Arial" panose="020B0604020202020204" pitchFamily="34" charset="0"/>
              </a:rPr>
              <a:t>Objectives</a:t>
            </a:r>
          </a:p>
        </p:txBody>
      </p:sp>
      <p:sp>
        <p:nvSpPr>
          <p:cNvPr id="80" name="Rounded Rectangle 79"/>
          <p:cNvSpPr/>
          <p:nvPr/>
        </p:nvSpPr>
        <p:spPr>
          <a:xfrm>
            <a:off x="24434799" y="5026258"/>
            <a:ext cx="4395858" cy="657425"/>
          </a:xfrm>
          <a:prstGeom prst="roundRect">
            <a:avLst>
              <a:gd name="adj" fmla="val 50000"/>
            </a:avLst>
          </a:prstGeom>
          <a:solidFill>
            <a:srgbClr val="90002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24667184" y="5101031"/>
            <a:ext cx="8247474" cy="495334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63824" tIns="31912" rIns="63824" bIns="31912" rtlCol="0">
            <a:spAutoFit/>
          </a:bodyPr>
          <a:lstStyle/>
          <a:p>
            <a:pPr>
              <a:tabLst>
                <a:tab pos="4115392" algn="l"/>
              </a:tabLst>
            </a:pPr>
            <a:r>
              <a:rPr lang="en-US" sz="2800" b="1" dirty="0">
                <a:solidFill>
                  <a:schemeClr val="bg1"/>
                </a:solidFill>
                <a:cs typeface="Arial" panose="020B0604020202020204" pitchFamily="34" charset="0"/>
              </a:rPr>
              <a:t>Results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0" y="3691055"/>
            <a:ext cx="36575999" cy="707886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FFFFFF"/>
                </a:solidFill>
              </a:rPr>
              <a:t>1 Radiology, University of Pennsylvania, Philadelphia, PA; 2 Cardiology, University of Pennsylvania, Philadelphia, PA;  3 Internal Medicine, The Wright Center for Graduate Medical Education, Scranton, PA;  4 Internal Medicine, University of Connecticut, Hartford, CT; </a:t>
            </a:r>
            <a:br>
              <a:rPr lang="en-US" sz="2000" dirty="0">
                <a:solidFill>
                  <a:srgbClr val="FFFFFF"/>
                </a:solidFill>
              </a:rPr>
            </a:br>
            <a:endParaRPr lang="en-US" sz="2000" dirty="0">
              <a:solidFill>
                <a:srgbClr val="FFFFFF"/>
              </a:solidFill>
            </a:endParaRPr>
          </a:p>
        </p:txBody>
      </p:sp>
      <p:grpSp>
        <p:nvGrpSpPr>
          <p:cNvPr id="93" name="Group 92"/>
          <p:cNvGrpSpPr/>
          <p:nvPr/>
        </p:nvGrpSpPr>
        <p:grpSpPr>
          <a:xfrm>
            <a:off x="11618322" y="5021554"/>
            <a:ext cx="4129678" cy="636399"/>
            <a:chOff x="11011528" y="4760978"/>
            <a:chExt cx="8619189" cy="456685"/>
          </a:xfrm>
          <a:effectLst/>
        </p:grpSpPr>
        <p:sp>
          <p:nvSpPr>
            <p:cNvPr id="94" name="Rounded Rectangle 93"/>
            <p:cNvSpPr/>
            <p:nvPr/>
          </p:nvSpPr>
          <p:spPr>
            <a:xfrm>
              <a:off x="11011528" y="4760978"/>
              <a:ext cx="4001517" cy="456685"/>
            </a:xfrm>
            <a:prstGeom prst="roundRect">
              <a:avLst>
                <a:gd name="adj" fmla="val 50000"/>
              </a:avLst>
            </a:prstGeom>
            <a:solidFill>
              <a:srgbClr val="900028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11242805" y="4772826"/>
              <a:ext cx="8387912" cy="35545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63824" tIns="31912" rIns="63824" bIns="31912" rtlCol="0">
              <a:spAutoFit/>
            </a:bodyPr>
            <a:lstStyle/>
            <a:p>
              <a:pPr>
                <a:tabLst>
                  <a:tab pos="4115392" algn="l"/>
                </a:tabLst>
              </a:pPr>
              <a:r>
                <a:rPr lang="en-US" sz="2800" b="1" dirty="0">
                  <a:solidFill>
                    <a:schemeClr val="bg1"/>
                  </a:solidFill>
                  <a:cs typeface="Arial" panose="020B0604020202020204" pitchFamily="34" charset="0"/>
                </a:rPr>
                <a:t>Figure 1</a:t>
              </a:r>
            </a:p>
          </p:txBody>
        </p:sp>
      </p:grpSp>
      <p:sp>
        <p:nvSpPr>
          <p:cNvPr id="46" name="Rounded Rectangle 45"/>
          <p:cNvSpPr/>
          <p:nvPr/>
        </p:nvSpPr>
        <p:spPr>
          <a:xfrm>
            <a:off x="1580733" y="10722620"/>
            <a:ext cx="9316617" cy="9403305"/>
          </a:xfrm>
          <a:prstGeom prst="roundRect">
            <a:avLst>
              <a:gd name="adj" fmla="val 17449"/>
            </a:avLst>
          </a:prstGeom>
          <a:solidFill>
            <a:srgbClr val="002E6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5760" tIns="182880" rIns="365760" bIns="182880" spcCol="0"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47" name="Group 46"/>
          <p:cNvGrpSpPr/>
          <p:nvPr/>
        </p:nvGrpSpPr>
        <p:grpSpPr>
          <a:xfrm>
            <a:off x="1580733" y="10070242"/>
            <a:ext cx="6528923" cy="678091"/>
            <a:chOff x="11011527" y="4988305"/>
            <a:chExt cx="8584925" cy="456685"/>
          </a:xfrm>
          <a:effectLst/>
        </p:grpSpPr>
        <p:sp>
          <p:nvSpPr>
            <p:cNvPr id="48" name="Rounded Rectangle 47"/>
            <p:cNvSpPr/>
            <p:nvPr/>
          </p:nvSpPr>
          <p:spPr>
            <a:xfrm>
              <a:off x="11011527" y="4988305"/>
              <a:ext cx="4593375" cy="456685"/>
            </a:xfrm>
            <a:prstGeom prst="roundRect">
              <a:avLst>
                <a:gd name="adj" fmla="val 50000"/>
              </a:avLst>
            </a:prstGeom>
            <a:solidFill>
              <a:srgbClr val="900028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11208540" y="5027781"/>
              <a:ext cx="8387912" cy="33360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63824" tIns="31912" rIns="63824" bIns="31912" rtlCol="0">
              <a:spAutoFit/>
            </a:bodyPr>
            <a:lstStyle/>
            <a:p>
              <a:pPr>
                <a:tabLst>
                  <a:tab pos="4115392" algn="l"/>
                </a:tabLst>
              </a:pPr>
              <a:r>
                <a:rPr lang="en-US" sz="2800" b="1" dirty="0">
                  <a:solidFill>
                    <a:schemeClr val="bg1"/>
                  </a:solidFill>
                  <a:cs typeface="Arial" panose="020B0604020202020204" pitchFamily="34" charset="0"/>
                </a:rPr>
                <a:t>Methodology</a:t>
              </a:r>
              <a:endParaRPr lang="en-US" sz="2800" b="1" baseline="30000" dirty="0">
                <a:solidFill>
                  <a:schemeClr val="bg1"/>
                </a:solidFill>
                <a:cs typeface="Arial" panose="020B0604020202020204" pitchFamily="34" charset="0"/>
              </a:endParaRPr>
            </a:p>
          </p:txBody>
        </p:sp>
      </p:grpSp>
      <p:sp>
        <p:nvSpPr>
          <p:cNvPr id="39" name="Rectangle 38">
            <a:extLst>
              <a:ext uri="{FF2B5EF4-FFF2-40B4-BE49-F238E27FC236}">
                <a16:creationId xmlns:a16="http://schemas.microsoft.com/office/drawing/2014/main" id="{A9579944-538B-8145-89B3-929665723519}"/>
              </a:ext>
            </a:extLst>
          </p:cNvPr>
          <p:cNvSpPr/>
          <p:nvPr/>
        </p:nvSpPr>
        <p:spPr>
          <a:xfrm>
            <a:off x="11807278" y="17804890"/>
            <a:ext cx="11281322" cy="1477328"/>
          </a:xfrm>
          <a:prstGeom prst="rect">
            <a:avLst/>
          </a:prstGeom>
          <a:effectLst/>
        </p:spPr>
        <p:txBody>
          <a:bodyPr wrap="square" lIns="365760" tIns="182880" rIns="365760" bIns="182880">
            <a:spAutoFit/>
          </a:bodyPr>
          <a:lstStyle/>
          <a:p>
            <a:pPr algn="just"/>
            <a:r>
              <a:rPr lang="en-US" sz="2400" dirty="0">
                <a:solidFill>
                  <a:srgbClr val="FFFFFF"/>
                </a:solidFill>
              </a:rPr>
              <a:t>Group A represents HIV patients with cocaine use and group B represents HIV patients without cocaine use. Each </a:t>
            </a:r>
            <a:r>
              <a:rPr lang="en-US" sz="2400" dirty="0" err="1">
                <a:solidFill>
                  <a:srgbClr val="FFFFFF"/>
                </a:solidFill>
              </a:rPr>
              <a:t>aSUVmean</a:t>
            </a:r>
            <a:r>
              <a:rPr lang="en-US" sz="2400" dirty="0">
                <a:solidFill>
                  <a:srgbClr val="FFFFFF"/>
                </a:solidFill>
              </a:rPr>
              <a:t> row of 3 represents a single patient. Colors indicate Blood pressure type. N=11, 11. 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F8E34745-3E3C-D846-AD11-4666EEC15DB0}"/>
              </a:ext>
            </a:extLst>
          </p:cNvPr>
          <p:cNvSpPr/>
          <p:nvPr/>
        </p:nvSpPr>
        <p:spPr>
          <a:xfrm>
            <a:off x="1647023" y="11467547"/>
            <a:ext cx="9214802" cy="8125301"/>
          </a:xfrm>
          <a:prstGeom prst="rect">
            <a:avLst/>
          </a:prstGeom>
          <a:effectLst/>
        </p:spPr>
        <p:txBody>
          <a:bodyPr wrap="square" lIns="365760" tIns="182880" rIns="365760" bIns="182880">
            <a:spAutoFit/>
          </a:bodyPr>
          <a:lstStyle/>
          <a:p>
            <a:pPr algn="just"/>
            <a:r>
              <a:rPr lang="en-US" sz="2800" dirty="0">
                <a:solidFill>
                  <a:schemeClr val="bg1"/>
                </a:solidFill>
              </a:rPr>
              <a:t>University of Pennsylvania enrolled patients with HIV on antiretroviral therapy with viral load &lt;200 copy/ml. Cocaine usage in moderate to high amounts (cocaine disease score≥5) was subsequently documented. Full body PET scans were acquired 120 minutes post-injection of 18F-FDG(15 </a:t>
            </a:r>
            <a:r>
              <a:rPr lang="en-US" sz="2800" dirty="0" err="1">
                <a:solidFill>
                  <a:schemeClr val="bg1"/>
                </a:solidFill>
              </a:rPr>
              <a:t>mCi</a:t>
            </a:r>
            <a:r>
              <a:rPr lang="en-US" sz="2800" dirty="0">
                <a:solidFill>
                  <a:schemeClr val="bg1"/>
                </a:solidFill>
              </a:rPr>
              <a:t>) with </a:t>
            </a:r>
            <a:r>
              <a:rPr lang="en-US" sz="2800" dirty="0" err="1">
                <a:solidFill>
                  <a:schemeClr val="bg1"/>
                </a:solidFill>
              </a:rPr>
              <a:t>lowdose</a:t>
            </a:r>
            <a:r>
              <a:rPr lang="en-US" sz="2800" dirty="0">
                <a:solidFill>
                  <a:schemeClr val="bg1"/>
                </a:solidFill>
              </a:rPr>
              <a:t> CT scans for attenuation correction. Patients with imaging artifacts were excluded from the analysis. Regions of interest were drawn on axial slices using computer software (</a:t>
            </a:r>
            <a:r>
              <a:rPr lang="en-US" sz="2800" dirty="0" err="1">
                <a:solidFill>
                  <a:schemeClr val="bg1"/>
                </a:solidFill>
              </a:rPr>
              <a:t>OsirixMD</a:t>
            </a:r>
            <a:r>
              <a:rPr lang="en-US" sz="2800" dirty="0">
                <a:solidFill>
                  <a:schemeClr val="bg1"/>
                </a:solidFill>
              </a:rPr>
              <a:t>, v9.0.02) around LV myocardium. Average standard uptake value means (</a:t>
            </a:r>
            <a:r>
              <a:rPr lang="en-US" sz="2800" dirty="0" err="1">
                <a:solidFill>
                  <a:schemeClr val="bg1"/>
                </a:solidFill>
              </a:rPr>
              <a:t>aSUVmean</a:t>
            </a:r>
            <a:r>
              <a:rPr lang="en-US" sz="2800" dirty="0">
                <a:solidFill>
                  <a:schemeClr val="bg1"/>
                </a:solidFill>
              </a:rPr>
              <a:t>) were calculated for each patient. Systolic blood pressure (SBP) and diastolic blood pressure (DBP) were obtained prior to imaging; mean arterial pressure (MAP) was subsequently calculated. Linear regressions and Mann-Whitney U tests were employed for statistical analysis.</a:t>
            </a:r>
          </a:p>
          <a:p>
            <a:pPr algn="just"/>
            <a:endParaRPr lang="en-US" sz="2800" dirty="0">
              <a:solidFill>
                <a:schemeClr val="bg1"/>
              </a:solidFill>
            </a:endParaRPr>
          </a:p>
        </p:txBody>
      </p:sp>
      <p:pic>
        <p:nvPicPr>
          <p:cNvPr id="8" name="Picture 7" descr="A close up of a map&#10;&#10;Description automatically generated">
            <a:extLst>
              <a:ext uri="{FF2B5EF4-FFF2-40B4-BE49-F238E27FC236}">
                <a16:creationId xmlns:a16="http://schemas.microsoft.com/office/drawing/2014/main" id="{FF48B286-13FD-544A-BB83-8658A2D4A5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07278" y="5853005"/>
            <a:ext cx="11281322" cy="12044836"/>
          </a:xfrm>
          <a:prstGeom prst="rect">
            <a:avLst/>
          </a:prstGeom>
        </p:spPr>
      </p:pic>
      <p:sp>
        <p:nvSpPr>
          <p:cNvPr id="42" name="Rounded Rectangle 41">
            <a:extLst>
              <a:ext uri="{FF2B5EF4-FFF2-40B4-BE49-F238E27FC236}">
                <a16:creationId xmlns:a16="http://schemas.microsoft.com/office/drawing/2014/main" id="{7C368099-644E-F946-89E5-B9DB5709CA5A}"/>
              </a:ext>
            </a:extLst>
          </p:cNvPr>
          <p:cNvSpPr/>
          <p:nvPr/>
        </p:nvSpPr>
        <p:spPr>
          <a:xfrm>
            <a:off x="24472053" y="12779763"/>
            <a:ext cx="10619810" cy="7346161"/>
          </a:xfrm>
          <a:prstGeom prst="roundRect">
            <a:avLst>
              <a:gd name="adj" fmla="val 9458"/>
            </a:avLst>
          </a:prstGeom>
          <a:solidFill>
            <a:srgbClr val="002E6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5760" tIns="182880" rIns="365760" bIns="182880" spcCol="0" rtlCol="0"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chemeClr val="bg1"/>
                </a:solidFill>
              </a:rPr>
              <a:t>LV myocardial metabolism was more strongly positively correlated with blood pressure in HIV patients using cocaine compared to HIV patients without cocaine.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chemeClr val="bg1"/>
                </a:solidFill>
              </a:rPr>
              <a:t>These data suggest FDG-PET/CT can be used to monitor LV metabolic activity and allow for timely assessment of structural changes caused by cocaine use and hypertension.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chemeClr val="bg1"/>
                </a:solidFill>
              </a:rPr>
              <a:t>Results also highlight the implications of using cocaine when diagnosed with HIV and how this may impact both cardiomyopathy and hypertension.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chemeClr val="bg1"/>
                </a:solidFill>
              </a:rPr>
              <a:t>Future studies are required to further validate the utility of using FDG-PET/CT with larger sample sizes.</a:t>
            </a:r>
          </a:p>
          <a:p>
            <a:endParaRPr lang="en-US" sz="3000" dirty="0">
              <a:solidFill>
                <a:schemeClr val="bg1"/>
              </a:solidFill>
            </a:endParaRPr>
          </a:p>
        </p:txBody>
      </p:sp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09F77944-3BAB-1B4D-B7C3-9BEEA0124A97}"/>
              </a:ext>
            </a:extLst>
          </p:cNvPr>
          <p:cNvSpPr/>
          <p:nvPr/>
        </p:nvSpPr>
        <p:spPr>
          <a:xfrm>
            <a:off x="24434799" y="12134884"/>
            <a:ext cx="4395858" cy="657425"/>
          </a:xfrm>
          <a:prstGeom prst="roundRect">
            <a:avLst>
              <a:gd name="adj" fmla="val 50000"/>
            </a:avLst>
          </a:prstGeom>
          <a:solidFill>
            <a:srgbClr val="90002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49139590-C8D8-6A41-95E7-F27F8191EF74}"/>
              </a:ext>
            </a:extLst>
          </p:cNvPr>
          <p:cNvSpPr txBox="1"/>
          <p:nvPr/>
        </p:nvSpPr>
        <p:spPr>
          <a:xfrm>
            <a:off x="24667184" y="12209657"/>
            <a:ext cx="8247474" cy="495334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63824" tIns="31912" rIns="63824" bIns="31912" rtlCol="0">
            <a:spAutoFit/>
          </a:bodyPr>
          <a:lstStyle/>
          <a:p>
            <a:pPr>
              <a:tabLst>
                <a:tab pos="4115392" algn="l"/>
              </a:tabLst>
            </a:pPr>
            <a:r>
              <a:rPr lang="en-US" sz="2800" b="1" dirty="0">
                <a:solidFill>
                  <a:schemeClr val="bg1"/>
                </a:solidFill>
                <a:cs typeface="Arial" panose="020B0604020202020204" pitchFamily="34" charset="0"/>
              </a:rPr>
              <a:t>Clinical Implications</a:t>
            </a:r>
          </a:p>
        </p:txBody>
      </p:sp>
    </p:spTree>
    <p:extLst>
      <p:ext uri="{BB962C8B-B14F-4D97-AF65-F5344CB8AC3E}">
        <p14:creationId xmlns:p14="http://schemas.microsoft.com/office/powerpoint/2010/main" val="2357537526"/>
      </p:ext>
    </p:extLst>
  </p:cSld>
  <p:clrMapOvr>
    <a:masterClrMapping/>
  </p:clrMapOvr>
</p:sld>
</file>

<file path=ppt/theme/theme1.xml><?xml version="1.0" encoding="utf-8"?>
<a:theme xmlns:a="http://schemas.openxmlformats.org/drawingml/2006/main" name="UpennArial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UpennArial.thmx</Template>
  <TotalTime>3686</TotalTime>
  <Words>565</Words>
  <Application>Microsoft Macintosh PowerPoint</Application>
  <PresentationFormat>Custom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UpennArial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Researcher HD</dc:creator>
  <cp:lastModifiedBy>Abhi Bhattaru</cp:lastModifiedBy>
  <cp:revision>172</cp:revision>
  <dcterms:created xsi:type="dcterms:W3CDTF">2014-05-27T15:15:48Z</dcterms:created>
  <dcterms:modified xsi:type="dcterms:W3CDTF">2020-08-22T23:48:52Z</dcterms:modified>
</cp:coreProperties>
</file>